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58"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7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581B5B7-5C40-40A5-AC2E-7B28CBCE1363}" type="datetimeFigureOut">
              <a:rPr lang="en-US" smtClean="0"/>
              <a:t>4/24/2014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2772C67-8CBB-4233-8878-6D10DB8018D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81B5B7-5C40-40A5-AC2E-7B28CBCE1363}"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81B5B7-5C40-40A5-AC2E-7B28CBCE1363}"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81B5B7-5C40-40A5-AC2E-7B28CBCE1363}"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581B5B7-5C40-40A5-AC2E-7B28CBCE1363}"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72C67-8CBB-4233-8878-6D10DB8018D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581B5B7-5C40-40A5-AC2E-7B28CBCE1363}"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581B5B7-5C40-40A5-AC2E-7B28CBCE1363}"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581B5B7-5C40-40A5-AC2E-7B28CBCE1363}" type="datetimeFigureOut">
              <a:rPr lang="en-US" smtClean="0"/>
              <a:t>4/24/2014</a:t>
            </a:fld>
            <a:endParaRPr lang="en-US"/>
          </a:p>
        </p:txBody>
      </p:sp>
      <p:sp>
        <p:nvSpPr>
          <p:cNvPr id="8" name="Slide Number Placeholder 7"/>
          <p:cNvSpPr>
            <a:spLocks noGrp="1"/>
          </p:cNvSpPr>
          <p:nvPr>
            <p:ph type="sldNum" sz="quarter" idx="11"/>
          </p:nvPr>
        </p:nvSpPr>
        <p:spPr/>
        <p:txBody>
          <a:bodyPr/>
          <a:lstStyle/>
          <a:p>
            <a:fld id="{32772C67-8CBB-4233-8878-6D10DB8018D4}"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81B5B7-5C40-40A5-AC2E-7B28CBCE1363}"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581B5B7-5C40-40A5-AC2E-7B28CBCE1363}"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2772C67-8CBB-4233-8878-6D10DB8018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581B5B7-5C40-40A5-AC2E-7B28CBCE1363}"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72C67-8CBB-4233-8878-6D10DB8018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581B5B7-5C40-40A5-AC2E-7B28CBCE1363}" type="datetimeFigureOut">
              <a:rPr lang="en-US" smtClean="0"/>
              <a:t>4/24/2014</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2772C67-8CBB-4233-8878-6D10DB8018D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Solar Observatory: </a:t>
            </a:r>
            <a:r>
              <a:rPr lang="en-US" dirty="0" err="1" smtClean="0"/>
              <a:t>Hinode</a:t>
            </a:r>
            <a:endParaRPr lang="en-US" dirty="0"/>
          </a:p>
        </p:txBody>
      </p:sp>
      <p:sp>
        <p:nvSpPr>
          <p:cNvPr id="3" name="Subtitle 2"/>
          <p:cNvSpPr>
            <a:spLocks noGrp="1"/>
          </p:cNvSpPr>
          <p:nvPr>
            <p:ph type="subTitle" idx="1"/>
          </p:nvPr>
        </p:nvSpPr>
        <p:spPr/>
        <p:txBody>
          <a:bodyPr/>
          <a:lstStyle/>
          <a:p>
            <a:r>
              <a:rPr lang="en-US" dirty="0" smtClean="0"/>
              <a:t>By: Kiana and Meagan</a:t>
            </a:r>
            <a:endParaRPr lang="en-US" dirty="0"/>
          </a:p>
        </p:txBody>
      </p:sp>
    </p:spTree>
    <p:extLst>
      <p:ext uri="{BB962C8B-B14F-4D97-AF65-F5344CB8AC3E}">
        <p14:creationId xmlns:p14="http://schemas.microsoft.com/office/powerpoint/2010/main" val="6069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a:t>T</a:t>
            </a:r>
            <a:r>
              <a:rPr lang="en-US" sz="2800" dirty="0" smtClean="0"/>
              <a:t>o measure solar magnetic fields</a:t>
            </a:r>
          </a:p>
          <a:p>
            <a:r>
              <a:rPr lang="en-US" sz="2800" dirty="0" smtClean="0"/>
              <a:t>To </a:t>
            </a:r>
            <a:r>
              <a:rPr lang="en-US" sz="2800" dirty="0"/>
              <a:t>understand how energy generated by magnetic-field changes in the lower solar atmosphere (photosphere) is transmitted to the upper solar atmosphere (corona</a:t>
            </a:r>
            <a:r>
              <a:rPr lang="en-US" sz="2800" dirty="0" smtClean="0"/>
              <a:t>)</a:t>
            </a:r>
            <a:endParaRPr lang="en-US" sz="2800" dirty="0"/>
          </a:p>
          <a:p>
            <a:r>
              <a:rPr lang="en-US" sz="2800" dirty="0" smtClean="0"/>
              <a:t>To </a:t>
            </a:r>
            <a:r>
              <a:rPr lang="en-US" sz="2800" dirty="0"/>
              <a:t>understand how that energy influences the dynamics and structure of that upper </a:t>
            </a:r>
            <a:r>
              <a:rPr lang="en-US" sz="2800" dirty="0" smtClean="0"/>
              <a:t>atmosphere</a:t>
            </a:r>
          </a:p>
          <a:p>
            <a:r>
              <a:rPr lang="en-US" sz="2800" dirty="0" smtClean="0"/>
              <a:t>To </a:t>
            </a:r>
            <a:r>
              <a:rPr lang="en-US" sz="2800" dirty="0"/>
              <a:t>determine how the energy transfer and atmospheric dynamics affects the interplanetary-space </a:t>
            </a:r>
            <a:r>
              <a:rPr lang="en-US" sz="2800" dirty="0" smtClean="0"/>
              <a:t>environment</a:t>
            </a:r>
          </a:p>
          <a:p>
            <a:endParaRPr lang="en-US" sz="1900" dirty="0"/>
          </a:p>
        </p:txBody>
      </p:sp>
    </p:spTree>
    <p:extLst>
      <p:ext uri="{BB962C8B-B14F-4D97-AF65-F5344CB8AC3E}">
        <p14:creationId xmlns:p14="http://schemas.microsoft.com/office/powerpoint/2010/main" val="360124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Instruments</a:t>
            </a:r>
            <a:endParaRPr lang="en-US" dirty="0"/>
          </a:p>
        </p:txBody>
      </p:sp>
      <p:sp>
        <p:nvSpPr>
          <p:cNvPr id="3" name="Content Placeholder 2"/>
          <p:cNvSpPr>
            <a:spLocks noGrp="1"/>
          </p:cNvSpPr>
          <p:nvPr>
            <p:ph idx="1"/>
          </p:nvPr>
        </p:nvSpPr>
        <p:spPr/>
        <p:txBody>
          <a:bodyPr>
            <a:normAutofit fontScale="55000" lnSpcReduction="20000"/>
          </a:bodyPr>
          <a:lstStyle/>
          <a:p>
            <a:r>
              <a:rPr lang="en-US" dirty="0"/>
              <a:t> </a:t>
            </a:r>
            <a:r>
              <a:rPr lang="en-US" sz="2900" dirty="0"/>
              <a:t>The Solar Optical Telescope This suite of instruments will for the first time precisely measure small changes in the sun's magnetic field. The instruments also will show how these changes evolve and coincide with dynamic events seen in the sun's </a:t>
            </a:r>
            <a:r>
              <a:rPr lang="en-US" sz="2900" dirty="0" smtClean="0"/>
              <a:t>corona, </a:t>
            </a:r>
            <a:r>
              <a:rPr lang="en-US" sz="2900" dirty="0"/>
              <a:t>which extends millions of miles into space</a:t>
            </a:r>
            <a:r>
              <a:rPr lang="en-US" sz="2900" dirty="0" smtClean="0"/>
              <a:t>. </a:t>
            </a:r>
            <a:endParaRPr lang="en-US" sz="2900" dirty="0"/>
          </a:p>
          <a:p>
            <a:endParaRPr lang="en-US" sz="2900" dirty="0"/>
          </a:p>
          <a:p>
            <a:r>
              <a:rPr lang="en-US" sz="2900" dirty="0"/>
              <a:t>The X-ray Telescope will capture X-ray images of the sun's corona -- the hot, million-degree, outer atmosphere. The corona is the spawning ground for the solar flares and coronal mass ejections that dominate the space between the sun and Earth. These phenomena are powered by the sun's magnetic field. By combining observations by Solar-B's optical and X-ray telescopes, scientists will be able to study how changes in the sun’s magnetic field trigger these explosive solar </a:t>
            </a:r>
            <a:r>
              <a:rPr lang="en-US" sz="2900" dirty="0" smtClean="0"/>
              <a:t>event </a:t>
            </a:r>
            <a:endParaRPr lang="en-US" sz="2900" dirty="0"/>
          </a:p>
          <a:p>
            <a:endParaRPr lang="en-US" sz="2900" dirty="0"/>
          </a:p>
          <a:p>
            <a:r>
              <a:rPr lang="en-US" sz="2900" dirty="0" smtClean="0"/>
              <a:t>The </a:t>
            </a:r>
            <a:r>
              <a:rPr lang="en-US" sz="2900" dirty="0"/>
              <a:t>primary function of Extreme Ultraviolet Imaging Package is to measure the flow velocity, or speed of solar particles, and diagnose the temperature and density of solar </a:t>
            </a:r>
            <a:r>
              <a:rPr lang="en-US" sz="2900" dirty="0" smtClean="0"/>
              <a:t>plasma, </a:t>
            </a:r>
            <a:r>
              <a:rPr lang="en-US" sz="2900" dirty="0"/>
              <a:t>its corona and beyond. The Extreme Ultraviolet Imaging Package provides a crucial link between the other two instruments because it can measure the layers that separate the photosphere from the corona -- an area known as the chromosphere and the chromosphere-corona transition.</a:t>
            </a:r>
          </a:p>
        </p:txBody>
      </p:sp>
    </p:spTree>
    <p:extLst>
      <p:ext uri="{BB962C8B-B14F-4D97-AF65-F5344CB8AC3E}">
        <p14:creationId xmlns:p14="http://schemas.microsoft.com/office/powerpoint/2010/main" val="1723481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914400"/>
            <a:ext cx="5628707" cy="4249674"/>
          </a:xfrm>
          <a:prstGeom prst="rect">
            <a:avLst/>
          </a:prstGeom>
        </p:spPr>
      </p:pic>
    </p:spTree>
    <p:extLst>
      <p:ext uri="{BB962C8B-B14F-4D97-AF65-F5344CB8AC3E}">
        <p14:creationId xmlns:p14="http://schemas.microsoft.com/office/powerpoint/2010/main" val="2975613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2400"/>
            <a:ext cx="5792698" cy="5773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124200" y="5926183"/>
            <a:ext cx="2667000" cy="1200329"/>
          </a:xfrm>
          <a:prstGeom prst="rect">
            <a:avLst/>
          </a:prstGeom>
          <a:noFill/>
        </p:spPr>
        <p:txBody>
          <a:bodyPr wrap="square" rtlCol="0">
            <a:spAutoFit/>
          </a:bodyPr>
          <a:lstStyle/>
          <a:p>
            <a:r>
              <a:rPr lang="en-US" dirty="0" smtClean="0"/>
              <a:t>Image of the sun taken by the XRT on the </a:t>
            </a:r>
            <a:r>
              <a:rPr lang="en-US" dirty="0" err="1" smtClean="0"/>
              <a:t>Hinode</a:t>
            </a:r>
            <a:r>
              <a:rPr lang="en-US" dirty="0" smtClean="0"/>
              <a:t> on Mar. 16, 2012</a:t>
            </a:r>
            <a:endParaRPr lang="en-US" dirty="0"/>
          </a:p>
        </p:txBody>
      </p:sp>
    </p:spTree>
    <p:extLst>
      <p:ext uri="{BB962C8B-B14F-4D97-AF65-F5344CB8AC3E}">
        <p14:creationId xmlns:p14="http://schemas.microsoft.com/office/powerpoint/2010/main" val="2023472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829948"/>
            <a:ext cx="6248400" cy="4685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828800" y="6096000"/>
            <a:ext cx="2971800" cy="646331"/>
          </a:xfrm>
          <a:prstGeom prst="rect">
            <a:avLst/>
          </a:prstGeom>
          <a:noFill/>
        </p:spPr>
        <p:txBody>
          <a:bodyPr wrap="square" rtlCol="0">
            <a:spAutoFit/>
          </a:bodyPr>
          <a:lstStyle/>
          <a:p>
            <a:r>
              <a:rPr lang="en-US" dirty="0" err="1" smtClean="0"/>
              <a:t>Venis</a:t>
            </a:r>
            <a:r>
              <a:rPr lang="en-US" dirty="0" smtClean="0"/>
              <a:t> Transit on June 5, 2012</a:t>
            </a:r>
            <a:endParaRPr lang="en-US" dirty="0"/>
          </a:p>
        </p:txBody>
      </p:sp>
    </p:spTree>
    <p:extLst>
      <p:ext uri="{BB962C8B-B14F-4D97-AF65-F5344CB8AC3E}">
        <p14:creationId xmlns:p14="http://schemas.microsoft.com/office/powerpoint/2010/main" val="522700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5951" b="40927"/>
          <a:stretch/>
        </p:blipFill>
        <p:spPr>
          <a:xfrm>
            <a:off x="762000" y="838200"/>
            <a:ext cx="7166517" cy="3376032"/>
          </a:xfrm>
          <a:prstGeom prst="rect">
            <a:avLst/>
          </a:prstGeom>
        </p:spPr>
      </p:pic>
      <p:sp>
        <p:nvSpPr>
          <p:cNvPr id="3" name="Rectangle 2"/>
          <p:cNvSpPr/>
          <p:nvPr/>
        </p:nvSpPr>
        <p:spPr>
          <a:xfrm>
            <a:off x="1447800" y="4724400"/>
            <a:ext cx="4572000" cy="1477328"/>
          </a:xfrm>
          <a:prstGeom prst="rect">
            <a:avLst/>
          </a:prstGeom>
        </p:spPr>
        <p:txBody>
          <a:bodyPr>
            <a:spAutoFit/>
          </a:bodyPr>
          <a:lstStyle/>
          <a:p>
            <a:r>
              <a:rPr lang="en-US" dirty="0"/>
              <a:t>Active Region 11967 consisted of a major sunspot that released numerous solar flares in early 2014. </a:t>
            </a:r>
            <a:r>
              <a:rPr lang="en-US" dirty="0" smtClean="0"/>
              <a:t>This </a:t>
            </a:r>
            <a:r>
              <a:rPr lang="en-US" dirty="0"/>
              <a:t>is an image taken by the Solar Optical Telescope (SOT) aboard </a:t>
            </a:r>
            <a:r>
              <a:rPr lang="en-US" dirty="0" err="1" smtClean="0"/>
              <a:t>Hinode</a:t>
            </a:r>
            <a:r>
              <a:rPr lang="en-US" dirty="0" smtClean="0"/>
              <a:t> on </a:t>
            </a:r>
            <a:r>
              <a:rPr lang="en-US" dirty="0"/>
              <a:t>Feb. 7, 2014 </a:t>
            </a:r>
          </a:p>
        </p:txBody>
      </p:sp>
    </p:spTree>
    <p:extLst>
      <p:ext uri="{BB962C8B-B14F-4D97-AF65-F5344CB8AC3E}">
        <p14:creationId xmlns:p14="http://schemas.microsoft.com/office/powerpoint/2010/main" val="3368276497"/>
      </p:ext>
    </p:extLst>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TotalTime>
  <Words>340</Words>
  <Application>Microsoft Office PowerPoint</Application>
  <PresentationFormat>On-screen Show (4:3)</PresentationFormat>
  <Paragraphs>16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Solar Observatory: Hinode</vt:lpstr>
      <vt:lpstr>Purpose</vt:lpstr>
      <vt:lpstr>Instruments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Observatory: Hinode</dc:title>
  <dc:creator>vci</dc:creator>
  <cp:lastModifiedBy>vci</cp:lastModifiedBy>
  <cp:revision>6</cp:revision>
  <dcterms:created xsi:type="dcterms:W3CDTF">2014-04-24T13:39:19Z</dcterms:created>
  <dcterms:modified xsi:type="dcterms:W3CDTF">2014-04-24T18:35:50Z</dcterms:modified>
</cp:coreProperties>
</file>